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70" r:id="rId5"/>
    <p:sldId id="271" r:id="rId6"/>
    <p:sldId id="257" r:id="rId7"/>
    <p:sldId id="259" r:id="rId8"/>
    <p:sldId id="258" r:id="rId9"/>
    <p:sldId id="272" r:id="rId10"/>
    <p:sldId id="273" r:id="rId11"/>
    <p:sldId id="260" r:id="rId12"/>
    <p:sldId id="274" r:id="rId13"/>
    <p:sldId id="268" r:id="rId14"/>
  </p:sldIdLst>
  <p:sldSz cx="12192000" cy="6858000"/>
  <p:notesSz cx="6858000" cy="9144000"/>
  <p:embeddedFontLst>
    <p:embeddedFont>
      <p:font typeface="Calibri" panose="020F0502020204030204"/>
      <p:regular r:id="rId18"/>
      <p:bold r:id="rId19"/>
      <p:italic r:id="rId20"/>
      <p:boldItalic r:id="rId21"/>
    </p:embeddedFont>
    <p:embeddedFont>
      <p:font typeface="Arial Black" panose="020B0A04020102020204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C806A68-1460-4E58-9283-7FE201247B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type="ftr" idx="11"/>
          </p:nvPr>
        </p:nvSpPr>
        <p:spPr>
          <a:xfrm>
            <a:off x="769322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type="ftr" idx="11"/>
          </p:nvPr>
        </p:nvSpPr>
        <p:spPr>
          <a:xfrm>
            <a:off x="769322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type="ftr" idx="11"/>
          </p:nvPr>
        </p:nvSpPr>
        <p:spPr>
          <a:xfrm>
            <a:off x="769322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type="ftr" idx="11"/>
          </p:nvPr>
        </p:nvSpPr>
        <p:spPr>
          <a:xfrm>
            <a:off x="769322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type="ftr" idx="11"/>
          </p:nvPr>
        </p:nvSpPr>
        <p:spPr>
          <a:xfrm>
            <a:off x="769322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ftr" idx="11"/>
          </p:nvPr>
        </p:nvSpPr>
        <p:spPr>
          <a:xfrm>
            <a:off x="769322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type="ftr" idx="11"/>
          </p:nvPr>
        </p:nvSpPr>
        <p:spPr>
          <a:xfrm>
            <a:off x="769322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9" name="Google Shape;49;p7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1" name="Google Shape;51;p7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type="ftr" idx="11"/>
          </p:nvPr>
        </p:nvSpPr>
        <p:spPr>
          <a:xfrm>
            <a:off x="769322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type="ftr" idx="11"/>
          </p:nvPr>
        </p:nvSpPr>
        <p:spPr>
          <a:xfrm>
            <a:off x="769322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9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type="ftr" idx="11"/>
          </p:nvPr>
        </p:nvSpPr>
        <p:spPr>
          <a:xfrm>
            <a:off x="769322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0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type="ftr" idx="11"/>
          </p:nvPr>
        </p:nvSpPr>
        <p:spPr>
          <a:xfrm>
            <a:off x="769322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type="sldNum" idx="12"/>
          </p:nvPr>
        </p:nvSpPr>
        <p:spPr>
          <a:xfrm>
            <a:off x="375649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9305879" y="153297"/>
            <a:ext cx="1455284" cy="48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0822980" y="153297"/>
            <a:ext cx="1189324" cy="4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7955494" y="6492875"/>
            <a:ext cx="38247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libri" panose="020F0502020204030204"/>
              <a:buNone/>
            </a:pPr>
            <a:r>
              <a:rPr lang="en-US" sz="1400" b="0" i="0" u="none" strike="noStrike" cap="none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© Project Contest Innovations LLP.</a:t>
            </a:r>
            <a:endParaRPr lang="en-US" sz="1400" b="0" i="0" u="none" strike="noStrike" cap="none">
              <a:solidFill>
                <a:srgbClr val="595959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/>
        </p:nvGraphicFramePr>
        <p:xfrm>
          <a:off x="1025397" y="2543640"/>
          <a:ext cx="10930775" cy="3000000"/>
        </p:xfrm>
        <a:graphic>
          <a:graphicData uri="http://schemas.openxmlformats.org/drawingml/2006/table">
            <a:tbl>
              <a:tblPr>
                <a:noFill/>
                <a:tableStyleId>{4C806A68-1460-4E58-9283-7FE201247BFF}</a:tableStyleId>
              </a:tblPr>
              <a:tblGrid>
                <a:gridCol w="807650"/>
                <a:gridCol w="2515870"/>
                <a:gridCol w="1241105"/>
                <a:gridCol w="3852000"/>
                <a:gridCol w="2514150"/>
              </a:tblGrid>
              <a:tr h="619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S.No</a:t>
                      </a:r>
                      <a:endParaRPr sz="2000" b="1" i="0" u="none" strike="noStrike" cap="none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20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Name of the student </a:t>
                      </a:r>
                      <a:endParaRPr sz="2000" b="1" i="0" u="none" strike="noStrike" cap="none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Year/Dept.</a:t>
                      </a:r>
                      <a:endParaRPr sz="2000" b="1" i="0" u="none" strike="noStrike" cap="none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Email Id</a:t>
                      </a:r>
                      <a:endParaRPr sz="2000" b="1" i="0" u="none" strike="noStrike" cap="none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Contact Number</a:t>
                      </a:r>
                      <a:endParaRPr sz="2000" b="1" i="0" u="none" strike="noStrike" cap="none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01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</a:t>
                      </a:r>
                      <a:endParaRPr sz="2000" b="1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Kabilesh Sudhan S A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2nd/ECE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kabileshsudhan.ec23@krct.ac.in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8870079105</a:t>
                      </a:r>
                      <a:endParaRPr lang="en-US"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01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</a:t>
                      </a:r>
                      <a:endParaRPr sz="2000" b="1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     Jaya Suriya K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2nd/ECE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jayasuriya.ec23@krct.ac.in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9025648945</a:t>
                      </a:r>
                      <a:endParaRPr lang="en-US"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01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</a:t>
                      </a:r>
                      <a:endParaRPr sz="2000" b="1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     Dhivaharan L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2nd/ECE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dhivaharan.ec23@krct.ac.in</a:t>
                      </a:r>
                      <a:endParaRPr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8760382878</a:t>
                      </a:r>
                      <a:endParaRPr lang="en-US" sz="2000" b="1" i="0" u="none" strike="noStrike" cap="none">
                        <a:solidFill>
                          <a:srgbClr val="0000FF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467225" y="519550"/>
            <a:ext cx="5486100" cy="490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Team Name:</a:t>
            </a:r>
            <a:r>
              <a:rPr lang="en-US" sz="26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EXPLORER’S GUILD</a:t>
            </a:r>
            <a:endParaRPr sz="2600" b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7119800" y="1012150"/>
            <a:ext cx="4955400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Theme: Modern Minimalism</a:t>
            </a:r>
            <a:endParaRPr sz="2200" b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467225" y="1760000"/>
            <a:ext cx="754770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Title: </a:t>
            </a:r>
            <a:r>
              <a:rPr lang="en-US" sz="2400" b="1">
                <a:solidFill>
                  <a:srgbClr val="0000FF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CASUAL CUM FORMAL SHOES</a:t>
            </a:r>
            <a:r>
              <a:rPr lang="en-US" sz="20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lang="en-US" sz="20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025371" y="6060124"/>
            <a:ext cx="6094500" cy="38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Team Leader Name : Kabilesh Sudhan S A </a:t>
            </a:r>
            <a:endParaRPr sz="1900" b="1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519725" y="5432175"/>
            <a:ext cx="103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College Name: </a:t>
            </a:r>
            <a:r>
              <a:rPr lang="en-US" sz="2400" b="1">
                <a:solidFill>
                  <a:srgbClr val="0000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 Ramakrishnan College Of Technology </a:t>
            </a:r>
            <a:endParaRPr sz="2400" b="1">
              <a:solidFill>
                <a:srgbClr val="0000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13375" y="0"/>
            <a:ext cx="2236124" cy="7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s 2"/>
          <p:cNvSpPr/>
          <p:nvPr/>
        </p:nvSpPr>
        <p:spPr>
          <a:xfrm>
            <a:off x="8256270" y="0"/>
            <a:ext cx="393573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3273425"/>
            <a:ext cx="4064000" cy="311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1198245" y="1012190"/>
            <a:ext cx="9468485" cy="529653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9264015" y="116840"/>
            <a:ext cx="2880360" cy="720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767080" y="260985"/>
            <a:ext cx="4064000" cy="626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sz="3000" b="1">
                <a:solidFill>
                  <a:srgbClr val="38562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ROAD MAP</a:t>
            </a:r>
            <a:endParaRPr lang="en-GB" altLang="en-US"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 descr="Thank You PNG Images, Free Thank You Clipart Pictures - Free Transparent PNG  Logo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970233" y="2703158"/>
            <a:ext cx="4363375" cy="1908977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Rectangles 0"/>
          <p:cNvSpPr/>
          <p:nvPr/>
        </p:nvSpPr>
        <p:spPr>
          <a:xfrm>
            <a:off x="9120505" y="122555"/>
            <a:ext cx="2952115" cy="714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9264015" y="99695"/>
            <a:ext cx="2736215" cy="593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2612390" y="2443480"/>
            <a:ext cx="6972935" cy="891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3200" b="1">
                <a:solidFill>
                  <a:schemeClr val="tx1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CASUAL CUM FORMAL SHOES</a:t>
            </a:r>
            <a:endParaRPr lang="en-US" altLang="en-US" sz="3200" b="1">
              <a:solidFill>
                <a:schemeClr val="tx1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960235" y="4784725"/>
            <a:ext cx="4671695" cy="1293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KABILESH SUDHAN S A -ECA23045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JAYA SURIYA K                -ECA23041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DHIVAHARAN                   -ECA23022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9048115" y="121920"/>
            <a:ext cx="2952115" cy="642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23570" y="620395"/>
            <a:ext cx="5336540" cy="761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4400"/>
              <a:buFont typeface="Times New Roman" panose="02020603050405020304"/>
              <a:buNone/>
            </a:pPr>
            <a:r>
              <a:rPr lang="en-IN" sz="3200" b="1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Existing Product Detail</a:t>
            </a:r>
            <a:endParaRPr lang="en-IN" altLang="en-US" sz="3200" b="1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1917065"/>
            <a:ext cx="4236085" cy="342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5" y="1988820"/>
            <a:ext cx="138049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280" y="1917700"/>
            <a:ext cx="4350385" cy="32880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/>
        </p:nvSpPr>
        <p:spPr>
          <a:xfrm>
            <a:off x="623748" y="706984"/>
            <a:ext cx="452040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 panose="02020603050405020304" charset="0"/>
                <a:ea typeface="Arial Black" panose="020B0A04020102020204"/>
                <a:cs typeface="Times New Roman" panose="02020603050405020304" charset="0"/>
                <a:sym typeface="Arial Black" panose="020B0A04020102020204"/>
              </a:rPr>
              <a:t>Problem Statement</a:t>
            </a:r>
            <a:endParaRPr lang="en-US" sz="3200" b="1">
              <a:solidFill>
                <a:schemeClr val="dk1"/>
              </a:solidFill>
              <a:latin typeface="Times New Roman" panose="02020603050405020304" charset="0"/>
              <a:ea typeface="Arial Black" panose="020B0A04020102020204"/>
              <a:cs typeface="Times New Roman" panose="02020603050405020304" charset="0"/>
              <a:sym typeface="Arial Black" panose="020B0A04020102020204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733888" y="1288881"/>
            <a:ext cx="10724100" cy="28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953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Wingdings" panose="05000000000000000000" charset="0"/>
              <a:buChar char="Ø"/>
            </a:pPr>
            <a:r>
              <a:rPr lang="en-US" sz="3000">
                <a:solidFill>
                  <a:srgbClr val="43434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is impossible for a versatile shoe that seamlessly blends casual comfort with formal aesthetics, suitable for various occasions</a:t>
            </a:r>
            <a:endParaRPr lang="en-US" sz="3000">
              <a:solidFill>
                <a:srgbClr val="43434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953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Wingdings" panose="05000000000000000000" charset="0"/>
              <a:buChar char="Ø"/>
            </a:pPr>
            <a:r>
              <a:rPr lang="en-US" sz="3000">
                <a:solidFill>
                  <a:srgbClr val="434343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shoe should offer durability and style while maintaining a minimalist design that fits both relaxed and professional settings.</a:t>
            </a:r>
            <a:endParaRPr lang="en-US" sz="3000">
              <a:solidFill>
                <a:srgbClr val="434343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785" y="4608195"/>
            <a:ext cx="5503545" cy="189420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9336405" y="41275"/>
            <a:ext cx="2688590" cy="108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/>
        </p:nvSpPr>
        <p:spPr>
          <a:xfrm>
            <a:off x="767258" y="548869"/>
            <a:ext cx="417780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00"/>
                </a:solidFill>
                <a:latin typeface="Times New Roman" panose="02020603050405020304" charset="0"/>
                <a:ea typeface="Arial Black" panose="020B0A04020102020204"/>
                <a:cs typeface="Times New Roman" panose="02020603050405020304" charset="0"/>
                <a:sym typeface="Arial Black" panose="020B0A04020102020204"/>
              </a:rPr>
              <a:t>Solution Concept</a:t>
            </a:r>
            <a:r>
              <a:rPr lang="en-US" sz="3200">
                <a:solidFill>
                  <a:srgbClr val="00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rPr>
              <a:t> </a:t>
            </a:r>
            <a:endParaRPr lang="en-US" sz="3200">
              <a:solidFill>
                <a:srgbClr val="000000"/>
              </a:solidFill>
              <a:latin typeface="Arial Black" panose="020B0A04020102020204"/>
              <a:ea typeface="Arial Black" panose="020B0A04020102020204"/>
              <a:cs typeface="Arial Black" panose="020B0A04020102020204"/>
              <a:sym typeface="Arial Black" panose="020B0A04020102020204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733938" y="1288881"/>
            <a:ext cx="10724100" cy="489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207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Wingdings" panose="05000000000000000000" charset="0"/>
              <a:buChar char="Ø"/>
            </a:pPr>
            <a:r>
              <a:rPr lang="en-US" sz="2600">
                <a:solidFill>
                  <a:srgbClr val="434343"/>
                </a:solidFill>
                <a:highlight>
                  <a:schemeClr val="lt1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proposed solution combines a hybrid design, advanced comfort technology, and versatile styling to create a shoe that meets the needs of both casual and formal environments, offering both practicality and style.</a:t>
            </a:r>
            <a:endParaRPr lang="en-US" sz="2600">
              <a:solidFill>
                <a:srgbClr val="434343"/>
              </a:solidFill>
              <a:highlight>
                <a:schemeClr val="lt1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207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Wingdings" panose="05000000000000000000" charset="0"/>
              <a:buChar char="Ø"/>
            </a:pPr>
            <a:r>
              <a:rPr lang="en-US" sz="2600">
                <a:solidFill>
                  <a:srgbClr val="434343"/>
                </a:solidFill>
                <a:highlight>
                  <a:schemeClr val="lt1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This product is ideal for office environments, social gatherings,travelers and individuals with active lifestyles.  </a:t>
            </a:r>
            <a:endParaRPr sz="2600">
              <a:solidFill>
                <a:srgbClr val="434343"/>
              </a:solidFill>
              <a:highlight>
                <a:schemeClr val="lt1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207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Wingdings" panose="05000000000000000000" charset="0"/>
              <a:buChar char="Ø"/>
            </a:pPr>
            <a:r>
              <a:rPr sz="2600">
                <a:solidFill>
                  <a:srgbClr val="434343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casual-formal </a:t>
            </a:r>
            <a:r>
              <a:rPr lang="en-US" sz="2600">
                <a:solidFill>
                  <a:srgbClr val="434343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shoe</a:t>
            </a:r>
            <a:r>
              <a:rPr sz="2600">
                <a:solidFill>
                  <a:srgbClr val="434343"/>
                </a:solidFill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solution is designed to enhance comfort and style across multiple settings, making it a valuable addition to both professional and personal life.</a:t>
            </a:r>
            <a:endParaRPr sz="2600">
              <a:solidFill>
                <a:srgbClr val="434343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9120505" y="125730"/>
            <a:ext cx="2879725" cy="927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479603" y="693014"/>
            <a:ext cx="2826799" cy="55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Times New Roman" panose="02020603050405020304" charset="0"/>
                <a:ea typeface="Arial Black" panose="020B0A04020102020204"/>
                <a:cs typeface="Times New Roman" panose="02020603050405020304" charset="0"/>
                <a:sym typeface="Arial Black" panose="020B0A04020102020204"/>
              </a:rPr>
              <a:t>Market Size</a:t>
            </a:r>
            <a:endParaRPr lang="en-US" sz="3000" b="1">
              <a:solidFill>
                <a:schemeClr val="dk1"/>
              </a:solidFill>
              <a:latin typeface="Times New Roman" panose="02020603050405020304" charset="0"/>
              <a:ea typeface="Arial Black" panose="020B0A04020102020204"/>
              <a:cs typeface="Times New Roman" panose="02020603050405020304" charset="0"/>
              <a:sym typeface="Arial Black" panose="020B0A04020102020204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335108" y="1340316"/>
            <a:ext cx="10724100" cy="394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00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 panose="02020603050405020304"/>
              <a:buChar char="●"/>
            </a:pPr>
            <a:r>
              <a:rPr lang="en-US" sz="270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Rising global middle-class spending power.</a:t>
            </a:r>
            <a:endParaRPr lang="en-US" sz="270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457200" lvl="0" indent="-4000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 panose="02020603050405020304"/>
              <a:buChar char="●"/>
            </a:pPr>
            <a:r>
              <a:rPr sz="270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Rising Demand for Versatile Shoes</a:t>
            </a:r>
            <a:r>
              <a:rPr lang="en-US" sz="270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.</a:t>
            </a:r>
            <a:endParaRPr sz="270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457200" lvl="0" indent="-4000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 panose="02020603050405020304"/>
              <a:buChar char="●"/>
            </a:pPr>
            <a:r>
              <a:rPr lang="en-US" sz="270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Rising interest in s</a:t>
            </a:r>
            <a:r>
              <a:rPr sz="270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ustainability Focus</a:t>
            </a:r>
            <a:r>
              <a:rPr lang="en-US" sz="270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.</a:t>
            </a:r>
            <a:endParaRPr sz="270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457200" lvl="0" indent="-4000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 panose="02020603050405020304"/>
              <a:buChar char="●"/>
            </a:pPr>
            <a:r>
              <a:rPr sz="2700">
                <a:solidFill>
                  <a:schemeClr val="dk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Consumer focus on long-lasting, eco-friendly options.</a:t>
            </a:r>
            <a:endParaRPr sz="2700">
              <a:solidFill>
                <a:schemeClr val="dk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457200" lvl="0" indent="-4000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imes New Roman" panose="02020603050405020304"/>
              <a:buChar char="●"/>
            </a:pPr>
            <a:r>
              <a:rPr sz="2400">
                <a:solidFill>
                  <a:schemeClr val="tx1"/>
                </a:solidFill>
                <a:latin typeface="Times New Roman" panose="02020603050405020304" charset="0"/>
                <a:ea typeface="Calibri" panose="020F0502020204030204"/>
                <a:cs typeface="Times New Roman" panose="02020603050405020304" charset="0"/>
                <a:sym typeface="Calibri" panose="020F0502020204030204"/>
              </a:rPr>
              <a:t>E-commerce Expansion</a:t>
            </a: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ea typeface="Calibri" panose="020F0502020204030204"/>
                <a:cs typeface="Times New Roman" panose="02020603050405020304" charset="0"/>
                <a:sym typeface="Calibri" panose="020F0502020204030204"/>
              </a:rPr>
              <a:t>.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ea typeface="Calibri" panose="020F0502020204030204"/>
              <a:cs typeface="Times New Roman" panose="02020603050405020304" charset="0"/>
              <a:sym typeface="Calibri" panose="020F0502020204030204"/>
            </a:endParaRPr>
          </a:p>
        </p:txBody>
      </p:sp>
      <p:sp>
        <p:nvSpPr>
          <p:cNvPr id="1" name="Rectangles 0"/>
          <p:cNvSpPr/>
          <p:nvPr/>
        </p:nvSpPr>
        <p:spPr>
          <a:xfrm>
            <a:off x="9296400" y="135890"/>
            <a:ext cx="2753995" cy="1255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60705" y="579120"/>
            <a:ext cx="417449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4400"/>
              <a:buFont typeface="Times New Roman" panose="02020603050405020304"/>
              <a:buNone/>
            </a:pPr>
            <a:r>
              <a:rPr lang="en-IN" sz="3000" b="1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Target Marketing</a:t>
            </a:r>
            <a:endParaRPr lang="en-IN" altLang="en-US" sz="3000" b="1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9120505" y="121920"/>
            <a:ext cx="2952115" cy="694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280795" y="1428750"/>
            <a:ext cx="7863205" cy="4415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r>
              <a:rPr lang="en-GB" altLang="en-US" sz="2700">
                <a:latin typeface="Times New Roman" panose="02020603050405020304" charset="0"/>
                <a:cs typeface="Times New Roman" panose="02020603050405020304" charset="0"/>
              </a:rPr>
              <a:t> Young Professionals</a:t>
            </a: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r>
              <a:rPr lang="en-GB" altLang="en-US" sz="2700">
                <a:latin typeface="Times New Roman" panose="02020603050405020304" charset="0"/>
                <a:cs typeface="Times New Roman" panose="02020603050405020304" charset="0"/>
              </a:rPr>
              <a:t>Frequent Travelers</a:t>
            </a: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r>
              <a:rPr lang="en-GB" altLang="en-US" sz="2700">
                <a:latin typeface="Times New Roman" panose="02020603050405020304" charset="0"/>
                <a:cs typeface="Times New Roman" panose="02020603050405020304" charset="0"/>
              </a:rPr>
              <a:t>Sustainable Shoppers</a:t>
            </a: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r>
              <a:rPr lang="en-GB" altLang="en-US" sz="2700">
                <a:latin typeface="Times New Roman" panose="02020603050405020304" charset="0"/>
                <a:cs typeface="Times New Roman" panose="02020603050405020304" charset="0"/>
              </a:rPr>
              <a:t> Fashion Enthusiasts</a:t>
            </a: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r>
              <a:rPr lang="en-GB" altLang="en-US" sz="2700">
                <a:latin typeface="Times New Roman" panose="02020603050405020304" charset="0"/>
                <a:cs typeface="Times New Roman" panose="02020603050405020304" charset="0"/>
              </a:rPr>
              <a:t>Working Parents</a:t>
            </a: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r>
              <a:rPr lang="en-GB" altLang="en-US" sz="2700">
                <a:latin typeface="Times New Roman" panose="02020603050405020304" charset="0"/>
                <a:cs typeface="Times New Roman" panose="02020603050405020304" charset="0"/>
              </a:rPr>
              <a:t>Tech-Savvy Consumers</a:t>
            </a: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r>
              <a:rPr lang="en-GB" altLang="en-US" sz="2700">
                <a:latin typeface="Times New Roman" panose="02020603050405020304" charset="0"/>
                <a:cs typeface="Times New Roman" panose="02020603050405020304" charset="0"/>
              </a:rPr>
              <a:t> Corporate Clients</a:t>
            </a: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lnSpc>
                <a:spcPct val="50000"/>
              </a:lnSpc>
              <a:buFont typeface="Wingdings" panose="05000000000000000000" charset="0"/>
              <a:buChar char="Ø"/>
            </a:pPr>
            <a:r>
              <a:rPr lang="en-GB" altLang="en-US" sz="2700">
                <a:latin typeface="Times New Roman" panose="02020603050405020304" charset="0"/>
                <a:cs typeface="Times New Roman" panose="02020603050405020304" charset="0"/>
              </a:rPr>
              <a:t> College Students</a:t>
            </a: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839470" y="538480"/>
            <a:ext cx="5080000" cy="779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4400"/>
              <a:buFont typeface="Times New Roman" panose="02020603050405020304"/>
              <a:buNone/>
            </a:pPr>
            <a:r>
              <a:rPr lang="en-IN" sz="3000" b="1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Competitor Analysis</a:t>
            </a:r>
            <a:endParaRPr lang="en-IN" altLang="en-US" sz="3000" b="1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9120505" y="116205"/>
            <a:ext cx="2879725" cy="6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298450" y="1318260"/>
            <a:ext cx="9920605" cy="4644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sz="27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Alternate Solutions</a:t>
            </a:r>
            <a:r>
              <a:rPr lang="en-US" altLang="en-IN" sz="27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:</a:t>
            </a:r>
            <a:endParaRPr lang="en-US" altLang="en-IN" sz="2700" b="1">
              <a:solidFill>
                <a:schemeClr val="tx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endParaRPr lang="en-GB" altLang="en-US" sz="27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GB" altLang="en-US" sz="2700">
                <a:latin typeface="Times New Roman" panose="02020603050405020304" charset="0"/>
                <a:cs typeface="Times New Roman" panose="02020603050405020304" charset="0"/>
              </a:rPr>
              <a:t>Versatile footwear for different occasions.</a:t>
            </a: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GB" altLang="en-US" sz="2700">
                <a:latin typeface="Times New Roman" panose="02020603050405020304" charset="0"/>
                <a:cs typeface="Times New Roman" panose="02020603050405020304" charset="0"/>
              </a:rPr>
              <a:t>Customizable designs for varied styles.</a:t>
            </a: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Wingdings" panose="05000000000000000000" charset="0"/>
              <a:buNone/>
            </a:pPr>
            <a:endParaRPr lang="en-GB" altLang="en-US" sz="27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IN" sz="27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My Solution Product</a:t>
            </a:r>
            <a:r>
              <a:rPr lang="en-US" altLang="en-IN" sz="27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:</a:t>
            </a:r>
            <a:endParaRPr lang="en-US" altLang="en-IN" sz="2700" b="1">
              <a:solidFill>
                <a:schemeClr val="tx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altLang="en-IN" sz="2700" b="1">
              <a:solidFill>
                <a:schemeClr val="tx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en-US" sz="2700" b="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The </a:t>
            </a:r>
            <a:r>
              <a:rPr sz="2700" b="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solution product is a modular shoe with interchangeable uppers and a standardized sole, offering versatility for both formal and casual wear.</a:t>
            </a:r>
            <a:endParaRPr sz="2700" b="0" i="0" u="none" strike="noStrike" cap="none">
              <a:solidFill>
                <a:schemeClr val="tx1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  <a:p>
            <a:pPr marL="0" indent="0">
              <a:buFont typeface="Wingdings" panose="05000000000000000000" charset="0"/>
              <a:buNone/>
            </a:pPr>
            <a:endParaRPr lang="en-GB" altLang="en-US" sz="2700" b="0" i="0" u="none" strike="noStrike" cap="none">
              <a:solidFill>
                <a:schemeClr val="tx1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328473" y="292964"/>
            <a:ext cx="238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rPr>
              <a:t>Prototype</a:t>
            </a:r>
            <a:endParaRPr lang="en-US" sz="3200">
              <a:solidFill>
                <a:srgbClr val="000000"/>
              </a:solidFill>
              <a:latin typeface="Arial Black" panose="020B0A04020102020204"/>
              <a:ea typeface="Arial Black" panose="020B0A04020102020204"/>
              <a:cs typeface="Arial Black" panose="020B0A04020102020204"/>
              <a:sym typeface="Arial Black" panose="020B0A04020102020204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695325" y="1268730"/>
            <a:ext cx="10723880" cy="558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200">
              <a:solidFill>
                <a:srgbClr val="434343"/>
              </a:solidFill>
              <a:highlight>
                <a:schemeClr val="lt1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sz="2200">
                <a:solidFill>
                  <a:srgbClr val="434343"/>
                </a:solidFill>
                <a:highlight>
                  <a:schemeClr val="lt1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prototype showcases a refined design blending formal elegance with casual comfort. It incorporates premium materials like soft leather and cushioning technologies for optimal wearability. Key features include a flexible sole and ergonomic support to adapt to different environments. The prototype is tested for versatility and durability, ensuring it meets both casual and formal needs.</a:t>
            </a:r>
            <a:endParaRPr sz="2200">
              <a:solidFill>
                <a:srgbClr val="434343"/>
              </a:solidFill>
              <a:highlight>
                <a:schemeClr val="lt1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200">
              <a:solidFill>
                <a:srgbClr val="434343"/>
              </a:solidFill>
              <a:highlight>
                <a:schemeClr val="lt1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434343"/>
              </a:solidFill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" name="Rectangles 0"/>
          <p:cNvSpPr/>
          <p:nvPr/>
        </p:nvSpPr>
        <p:spPr>
          <a:xfrm>
            <a:off x="9192260" y="44450"/>
            <a:ext cx="2952115" cy="1008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5775" y="1412875"/>
            <a:ext cx="4046855" cy="2383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2431</Words>
  <Application>WPS Presentation</Application>
  <PresentationFormat/>
  <Paragraphs>127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Arial</vt:lpstr>
      <vt:lpstr>Calibri</vt:lpstr>
      <vt:lpstr>Times New Roman</vt:lpstr>
      <vt:lpstr>Arial Black</vt:lpstr>
      <vt:lpstr>Times New Roman</vt:lpstr>
      <vt:lpstr>Microsoft YaHei</vt:lpstr>
      <vt:lpstr>Arial Unicode MS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Kabileshsudhan SA</cp:lastModifiedBy>
  <cp:revision>3</cp:revision>
  <dcterms:created xsi:type="dcterms:W3CDTF">2024-09-09T16:04:00Z</dcterms:created>
  <dcterms:modified xsi:type="dcterms:W3CDTF">2024-12-06T16:49:06Z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7908A67BECF8430F906D867011C627A4_13</vt:lpwstr>
  </property>
  <property fmtid="{D5CDD505-2E9C-101B-9397-08002B2CF9AE}" pid="3" name="KSOProductBuildVer">
    <vt:lpwstr>2057-12.2.0.18639</vt:lpwstr>
  </property>
</Properties>
</file>